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9" r:id="rId1"/>
  </p:sldMasterIdLst>
  <p:sldIdLst>
    <p:sldId id="256" r:id="rId2"/>
    <p:sldId id="851" r:id="rId3"/>
    <p:sldId id="852" r:id="rId4"/>
    <p:sldId id="853" r:id="rId5"/>
    <p:sldId id="854" r:id="rId6"/>
    <p:sldId id="855" r:id="rId7"/>
    <p:sldId id="885" r:id="rId8"/>
    <p:sldId id="862" r:id="rId9"/>
    <p:sldId id="863" r:id="rId10"/>
    <p:sldId id="864" r:id="rId11"/>
    <p:sldId id="865" r:id="rId12"/>
    <p:sldId id="866" r:id="rId13"/>
    <p:sldId id="867" r:id="rId14"/>
    <p:sldId id="868" r:id="rId15"/>
    <p:sldId id="573" r:id="rId16"/>
    <p:sldId id="869" r:id="rId17"/>
    <p:sldId id="668" r:id="rId18"/>
    <p:sldId id="649" r:id="rId19"/>
    <p:sldId id="790" r:id="rId20"/>
    <p:sldId id="761" r:id="rId21"/>
    <p:sldId id="838" r:id="rId22"/>
    <p:sldId id="870" r:id="rId23"/>
    <p:sldId id="871" r:id="rId24"/>
    <p:sldId id="872" r:id="rId25"/>
    <p:sldId id="886" r:id="rId26"/>
    <p:sldId id="887" r:id="rId27"/>
    <p:sldId id="729" r:id="rId28"/>
    <p:sldId id="873" r:id="rId29"/>
    <p:sldId id="762" r:id="rId30"/>
    <p:sldId id="839" r:id="rId31"/>
    <p:sldId id="875" r:id="rId32"/>
    <p:sldId id="876" r:id="rId33"/>
    <p:sldId id="877" r:id="rId34"/>
    <p:sldId id="878" r:id="rId35"/>
    <p:sldId id="856" r:id="rId36"/>
    <p:sldId id="840" r:id="rId37"/>
    <p:sldId id="841" r:id="rId38"/>
    <p:sldId id="727" r:id="rId39"/>
    <p:sldId id="857" r:id="rId40"/>
    <p:sldId id="738" r:id="rId41"/>
    <p:sldId id="861" r:id="rId42"/>
    <p:sldId id="888" r:id="rId43"/>
    <p:sldId id="846" r:id="rId44"/>
    <p:sldId id="728" r:id="rId45"/>
    <p:sldId id="795" r:id="rId46"/>
    <p:sldId id="860" r:id="rId47"/>
    <p:sldId id="820" r:id="rId48"/>
    <p:sldId id="847" r:id="rId49"/>
    <p:sldId id="739" r:id="rId50"/>
    <p:sldId id="664" r:id="rId51"/>
    <p:sldId id="891" r:id="rId52"/>
    <p:sldId id="889" r:id="rId53"/>
    <p:sldId id="890" r:id="rId54"/>
    <p:sldId id="833" r:id="rId55"/>
    <p:sldId id="834" r:id="rId56"/>
    <p:sldId id="835" r:id="rId57"/>
    <p:sldId id="836" r:id="rId58"/>
    <p:sldId id="837" r:id="rId59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ka jimenez rico" initials="ejr" lastIdx="0" clrIdx="0">
    <p:extLst>
      <p:ext uri="{19B8F6BF-5375-455C-9EA6-DF929625EA0E}">
        <p15:presenceInfo xmlns:p15="http://schemas.microsoft.com/office/powerpoint/2012/main" userId="f30c041272086a4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4DFE"/>
    <a:srgbClr val="FC942C"/>
    <a:srgbClr val="FB7F03"/>
    <a:srgbClr val="628BFE"/>
    <a:srgbClr val="6165FF"/>
    <a:srgbClr val="F46234"/>
    <a:srgbClr val="4CAF01"/>
    <a:srgbClr val="F395EF"/>
    <a:srgbClr val="E5F177"/>
    <a:srgbClr val="8DE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4660"/>
  </p:normalViewPr>
  <p:slideViewPr>
    <p:cSldViewPr snapToGrid="0">
      <p:cViewPr varScale="1">
        <p:scale>
          <a:sx n="72" d="100"/>
          <a:sy n="72" d="100"/>
        </p:scale>
        <p:origin x="5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rgbClr val="0E4DFE"/>
                </a:solidFill>
                <a:latin typeface="+mn-lt"/>
                <a:ea typeface="+mn-ea"/>
                <a:cs typeface="+mn-cs"/>
              </a:defRPr>
            </a:pPr>
            <a:r>
              <a:rPr lang="en-US" sz="3200" b="1" i="0" u="none" strike="noStrike" kern="1200" dirty="0">
                <a:solidFill>
                  <a:srgbClr val="0E4DFE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INGRESOS</a:t>
            </a:r>
            <a:r>
              <a:rPr lang="en-US" sz="3200" b="1" i="0" u="none" strike="noStrike" kern="1200" baseline="0" dirty="0">
                <a:solidFill>
                  <a:srgbClr val="0E4DFE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 JUNIO</a:t>
            </a:r>
            <a:r>
              <a:rPr lang="es-ES" sz="3200" b="1" i="0" u="none" strike="noStrike" kern="1200" dirty="0">
                <a:solidFill>
                  <a:srgbClr val="0E4DFE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 2023</a:t>
            </a:r>
            <a:endParaRPr lang="en-US" sz="3200" b="1" i="0" u="none" strike="noStrike" kern="1200" dirty="0">
              <a:solidFill>
                <a:srgbClr val="0E4DFE"/>
              </a:solidFill>
              <a:effectLst/>
              <a:latin typeface="Arial Black" panose="020B0A04020102020204" pitchFamily="34" charset="0"/>
              <a:ea typeface="+mn-ea"/>
              <a:cs typeface="+mn-cs"/>
            </a:endParaRPr>
          </a:p>
        </c:rich>
      </c:tx>
      <c:layout>
        <c:manualLayout>
          <c:xMode val="edge"/>
          <c:yMode val="edge"/>
          <c:x val="0.26966346784776901"/>
          <c:y val="2.25584718576844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rgbClr val="0E4DFE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70"/>
      <c:rotY val="0"/>
      <c:depthPercent val="100"/>
      <c:rAngAx val="0"/>
      <c:perspective val="40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1489501312335939E-4"/>
          <c:y val="0.20329571303587049"/>
          <c:w val="0.48705405040257155"/>
          <c:h val="0.62815864683581224"/>
        </c:manualLayout>
      </c:layout>
      <c:pie3DChart>
        <c:varyColors val="1"/>
        <c:ser>
          <c:idx val="0"/>
          <c:order val="0"/>
          <c:tx>
            <c:strRef>
              <c:f>Hoja1!$B$2</c:f>
              <c:strCache>
                <c:ptCount val="1"/>
                <c:pt idx="0">
                  <c:v>CONCEPTO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E07E-4737-A637-DD2BC3CE0129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E07E-4737-A637-DD2BC3CE0129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E07E-4737-A637-DD2BC3CE0129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6-E07E-4737-A637-DD2BC3CE0129}"/>
              </c:ext>
            </c:extLst>
          </c:dPt>
          <c:dLbls>
            <c:dLbl>
              <c:idx val="0"/>
              <c:layout>
                <c:manualLayout>
                  <c:x val="-0.11043143044619423"/>
                  <c:y val="-0.2586671041119860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84%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6029804144789293E-2"/>
                      <c:h val="9.0694517351997669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E07E-4737-A637-DD2BC3CE0129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07E-4737-A637-DD2BC3CE0129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07E-4737-A637-DD2BC3CE0129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07E-4737-A637-DD2BC3CE01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Hoja1!$A$3:$A$6</c:f>
              <c:strCache>
                <c:ptCount val="4"/>
                <c:pt idx="0">
                  <c:v>CUOTAS DE CONDOMINOS</c:v>
                </c:pt>
                <c:pt idx="1">
                  <c:v>SERVICIO AREAS PRIVADAS </c:v>
                </c:pt>
                <c:pt idx="2">
                  <c:v>CUOTAS ADICIONALES</c:v>
                </c:pt>
                <c:pt idx="3">
                  <c:v>OTROS INGRESOS</c:v>
                </c:pt>
              </c:strCache>
            </c:strRef>
          </c:cat>
          <c:val>
            <c:numRef>
              <c:f>Hoja1!$B$3:$B$6</c:f>
              <c:numCache>
                <c:formatCode>General</c:formatCode>
                <c:ptCount val="4"/>
                <c:pt idx="0">
                  <c:v>33</c:v>
                </c:pt>
                <c:pt idx="1">
                  <c:v>1</c:v>
                </c:pt>
                <c:pt idx="2">
                  <c:v>0</c:v>
                </c:pt>
                <c:pt idx="3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E07E-4737-A637-DD2BC3CE012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3041978346456694"/>
          <c:y val="0.19956838728492271"/>
          <c:w val="0.22103877133762895"/>
          <c:h val="0.369320064158646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</c:chart>
  <c:spPr>
    <a:solidFill>
      <a:schemeClr val="accent1">
        <a:lumMod val="20000"/>
        <a:lumOff val="80000"/>
      </a:schemeClr>
    </a:solidFill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s-MX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>
                <a:solidFill>
                  <a:srgbClr val="0E4DFE"/>
                </a:solidFill>
              </a:rPr>
              <a:t>Descuento</a:t>
            </a:r>
            <a:r>
              <a:rPr lang="en-US" dirty="0">
                <a:solidFill>
                  <a:srgbClr val="0E4DFE"/>
                </a:solidFill>
              </a:rPr>
              <a:t> de los </a:t>
            </a:r>
            <a:r>
              <a:rPr lang="en-US" dirty="0" err="1">
                <a:solidFill>
                  <a:srgbClr val="0E4DFE"/>
                </a:solidFill>
              </a:rPr>
              <a:t>Ingresos</a:t>
            </a:r>
            <a:endParaRPr lang="en-US" dirty="0">
              <a:solidFill>
                <a:srgbClr val="0E4DFE"/>
              </a:solidFill>
            </a:endParaRPr>
          </a:p>
        </c:rich>
      </c:tx>
      <c:layout>
        <c:manualLayout>
          <c:xMode val="edge"/>
          <c:yMode val="edge"/>
          <c:x val="0.207047596459529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0.11545059081502849"/>
          <c:y val="0.14317370366372964"/>
          <c:w val="0.75798419679743811"/>
          <c:h val="0.68481017562545043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Descuento de Ingresos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02B-4799-8E69-997FDB73AC2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E43-4C09-9E39-8C678B072A9A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C83-4556-9CEA-7A57286A68ED}"/>
              </c:ext>
            </c:extLst>
          </c:dPt>
          <c:dLbls>
            <c:dLbl>
              <c:idx val="0"/>
              <c:layout>
                <c:manualLayout>
                  <c:x val="-4.6498212654902095E-2"/>
                  <c:y val="-0.31164058753459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/>
                      <a:t>98%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373931673487996"/>
                      <c:h val="0.11952299680123918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502B-4799-8E69-997FDB73AC23}"/>
                </c:ext>
              </c:extLst>
            </c:dLbl>
            <c:dLbl>
              <c:idx val="1"/>
              <c:layout>
                <c:manualLayout>
                  <c:x val="2.2229680737150165E-2"/>
                  <c:y val="8.295192133206978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/>
                      <a:t>2%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228002571291418"/>
                      <c:h val="0.11548115632969969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1E43-4C09-9E39-8C678B072A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Ingresos</c:v>
                </c:pt>
                <c:pt idx="1">
                  <c:v>Descuento por pronto pago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98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2B-4799-8E69-997FDB73AC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2858872596361091E-2"/>
          <c:y val="0.86578092896505399"/>
          <c:w val="0.84316719564263254"/>
          <c:h val="9.40517123115722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216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sz="3200" dirty="0">
                <a:solidFill>
                  <a:srgbClr val="0070C0"/>
                </a:solidFill>
                <a:latin typeface="Arial Black" panose="020B0A04020102020204" pitchFamily="34" charset="0"/>
              </a:rPr>
              <a:t>GASTOS JUNIO 2023</a:t>
            </a:r>
          </a:p>
        </c:rich>
      </c:tx>
      <c:layout>
        <c:manualLayout>
          <c:xMode val="edge"/>
          <c:yMode val="edge"/>
          <c:x val="0.27272399934383207"/>
          <c:y val="2.49375911344415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2160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65"/>
      <c:rotY val="0"/>
      <c:rAngAx val="0"/>
      <c:perspective val="0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7277602799650044"/>
          <c:w val="0.69131754059834594"/>
          <c:h val="0.77857589263969718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GASTOS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0A22-4A4B-9F63-95395CE85B9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0A22-4A4B-9F63-95395CE85B9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0-0A22-4A4B-9F63-95395CE85B9E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0A22-4A4B-9F63-95395CE85B9E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0A22-4A4B-9F63-95395CE85B9E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0A22-4A4B-9F63-95395CE85B9E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0A22-4A4B-9F63-95395CE85B9E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0A22-4A4B-9F63-95395CE85B9E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2-0A22-4A4B-9F63-95395CE85B9E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E-7556-4077-AF40-8793E78F35AA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A22-4A4B-9F63-95395CE85B9E}"/>
                </c:ext>
              </c:extLst>
            </c:dLbl>
            <c:dLbl>
              <c:idx val="1"/>
              <c:layout>
                <c:manualLayout>
                  <c:x val="6.1116633858267717E-2"/>
                  <c:y val="0.11497360746573344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/>
                      <a:t>1%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0A22-4A4B-9F63-95395CE85B9E}"/>
                </c:ext>
              </c:extLst>
            </c:dLbl>
            <c:dLbl>
              <c:idx val="2"/>
              <c:layout>
                <c:manualLayout>
                  <c:x val="1.6989255249343832E-2"/>
                  <c:y val="3.6828521434820648E-2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/>
                      <a:t>1%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0A22-4A4B-9F63-95395CE85B9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A22-4A4B-9F63-95395CE85B9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A22-4A4B-9F63-95395CE85B9E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A22-4A4B-9F63-95395CE85B9E}"/>
                </c:ext>
              </c:extLst>
            </c:dLbl>
            <c:dLbl>
              <c:idx val="6"/>
              <c:layout>
                <c:manualLayout>
                  <c:x val="-5.3891240157480313E-2"/>
                  <c:y val="-1.740347039953342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4567108612380606E-2"/>
                      <c:h val="4.8137116073208544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11-0A22-4A4B-9F63-95395CE85B9E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A22-4A4B-9F63-95395CE85B9E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0A22-4A4B-9F63-95395CE85B9E}"/>
                </c:ext>
              </c:extLst>
            </c:dLbl>
            <c:dLbl>
              <c:idx val="9"/>
              <c:layout>
                <c:manualLayout>
                  <c:x val="-1.3625328083989501E-3"/>
                  <c:y val="0.52034179060950714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/>
                      <a:t>79%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0749999999999998E-2"/>
                      <c:h val="6.9064887722368046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E-7556-4077-AF40-8793E78F35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s-ES"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Hoja1!$A$2:$A$10</c:f>
              <c:strCache>
                <c:ptCount val="9"/>
                <c:pt idx="0">
                  <c:v>ADMINISTRACION</c:v>
                </c:pt>
                <c:pt idx="1">
                  <c:v>JARDINERIA</c:v>
                </c:pt>
                <c:pt idx="2">
                  <c:v>VIGILANCIA</c:v>
                </c:pt>
                <c:pt idx="3">
                  <c:v>MANTENIMIENTO ALBERCAS</c:v>
                </c:pt>
                <c:pt idx="4">
                  <c:v>GASTOS GENERALES</c:v>
                </c:pt>
                <c:pt idx="8">
                  <c:v>GASTOS EXTRAORDINARIOS</c:v>
                </c:pt>
              </c:strCache>
            </c:strRef>
          </c:cat>
          <c:val>
            <c:numRef>
              <c:f>Hoja1!$B$2:$B$11</c:f>
              <c:numCache>
                <c:formatCode>General</c:formatCode>
                <c:ptCount val="10"/>
                <c:pt idx="0">
                  <c:v>1</c:v>
                </c:pt>
                <c:pt idx="1">
                  <c:v>4</c:v>
                </c:pt>
                <c:pt idx="2">
                  <c:v>2</c:v>
                </c:pt>
                <c:pt idx="3">
                  <c:v>1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0A22-4A4B-9F63-95395CE85B9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egendEntry>
        <c:idx val="9"/>
        <c:delete val="1"/>
      </c:legendEntry>
      <c:layout>
        <c:manualLayout>
          <c:xMode val="edge"/>
          <c:yMode val="edge"/>
          <c:x val="0.5931099081364829"/>
          <c:y val="0.1487639253426655"/>
          <c:w val="0.36105673465632543"/>
          <c:h val="0.750593605674457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</c:chart>
  <c:spPr>
    <a:solidFill>
      <a:schemeClr val="accent1">
        <a:lumMod val="20000"/>
        <a:lumOff val="80000"/>
      </a:schemeClr>
    </a:solidFill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s-MX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spc="2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2130" b="1" dirty="0">
                <a:solidFill>
                  <a:schemeClr val="bg2">
                    <a:lumMod val="25000"/>
                  </a:schemeClr>
                </a:solidFill>
              </a:rPr>
              <a:t>TOTAL DEL ACTIVO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spc="2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30"/>
      <c:rotY val="5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373450129873275"/>
          <c:y val="9.8274660004031178E-2"/>
          <c:w val="0.63445661800378506"/>
          <c:h val="0.8114887338306479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A C T I V O</c:v>
                </c:pt>
              </c:strCache>
            </c:strRef>
          </c:tx>
          <c:explosion val="45"/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3EA2-4DDD-A83A-742FCA7CDAE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3EA2-4DDD-A83A-742FCA7CDAEA}"/>
              </c:ext>
            </c:extLst>
          </c:dPt>
          <c:dLbls>
            <c:dLbl>
              <c:idx val="0"/>
              <c:layout>
                <c:manualLayout>
                  <c:x val="-0.15284159833721933"/>
                  <c:y val="2.9975487153295214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dirty="0"/>
                      <a:t>30%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487030213254578"/>
                      <c:h val="0.1187282302744277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3EA2-4DDD-A83A-742FCA7CDAEA}"/>
                </c:ext>
              </c:extLst>
            </c:dLbl>
            <c:dLbl>
              <c:idx val="1"/>
              <c:layout>
                <c:manualLayout>
                  <c:x val="0.18980337071139344"/>
                  <c:y val="-0.1019126440123843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/>
                      <a:t>70%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715741056394938"/>
                      <c:h val="0.11573079956818116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3EA2-4DDD-A83A-742FCA7CDA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ACTIVO CIRCULANTE</c:v>
                </c:pt>
                <c:pt idx="1">
                  <c:v>ACTIVO NO CIRCULANTE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10</c:v>
                </c:pt>
                <c:pt idx="1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EA2-4DDD-A83A-742FCA7CDAEA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465776649428363"/>
          <c:y val="0.866722429891984"/>
          <c:w val="0.71869673335398387"/>
          <c:h val="0.115292985870536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</c:chart>
  <c:spPr>
    <a:solidFill>
      <a:srgbClr val="FFC000">
        <a:alpha val="52000"/>
      </a:srgbClr>
    </a:solidFill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bg2">
                    <a:lumMod val="25000"/>
                  </a:schemeClr>
                </a:solidFill>
              </a:rPr>
              <a:t>TOTAL DEL PASIVO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30"/>
      <c:rotY val="200"/>
      <c:depthPercent val="100"/>
      <c:rAngAx val="0"/>
    </c:view3D>
    <c:floor>
      <c:thickness val="0"/>
      <c:spPr>
        <a:noFill/>
        <a:ln w="6350" cap="flat" cmpd="sng" algn="ctr">
          <a:noFill/>
          <a:prstDash val="solid"/>
          <a:round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TOTAL DEL PASIVO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C459-4290-8661-DCEAD98AC0D8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4B10-4F84-A9B5-FAD0B7EA3388}"/>
              </c:ext>
            </c:extLst>
          </c:dPt>
          <c:dLbls>
            <c:dLbl>
              <c:idx val="0"/>
              <c:layout>
                <c:manualLayout>
                  <c:x val="0.21484335762999554"/>
                  <c:y val="-0.1938014785121981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dirty="0"/>
                      <a:t>10%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492622501503799"/>
                      <c:h val="9.7746215330701561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C459-4290-8661-DCEAD98AC0D8}"/>
                </c:ext>
              </c:extLst>
            </c:dLbl>
            <c:dLbl>
              <c:idx val="1"/>
              <c:layout>
                <c:manualLayout>
                  <c:x val="-0.17294802775298829"/>
                  <c:y val="0.1091254771697267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dirty="0"/>
                      <a:t>90%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3424043140590841"/>
                      <c:h val="7.3182388702093606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4B10-4F84-A9B5-FAD0B7EA33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2">
                      <a:lumMod val="35000"/>
                      <a:lumOff val="6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SUMA DEL PASIVO</c:v>
                </c:pt>
                <c:pt idx="1">
                  <c:v>SUMA DEL CAPITAL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10</c:v>
                </c:pt>
                <c:pt idx="1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10-4F84-A9B5-FAD0B7EA338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1734568727479236E-2"/>
          <c:y val="0.88470701412946351"/>
          <c:w val="0.9371535255059279"/>
          <c:h val="9.73084016330568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C000">
        <a:alpha val="50000"/>
      </a:srgbClr>
    </a:solidFill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1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2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2">
      <a:schemeClr val="dk1"/>
    </cs:effectRef>
    <cs:fontRef idx="minor">
      <a:schemeClr val="tx1"/>
    </cs:fontRef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2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2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2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0.43262</cdr:x>
      <cdr:y>0.10975</cdr:y>
    </cdr:from>
    <cdr:to>
      <cdr:x>0.67313</cdr:x>
      <cdr:y>0.17825</cdr:y>
    </cdr:to>
    <cdr:sp macro="" textlink="">
      <cdr:nvSpPr>
        <cdr:cNvPr id="3" name="CuadroTexto 2"/>
        <cdr:cNvSpPr txBox="1"/>
      </cdr:nvSpPr>
      <cdr:spPr>
        <a:xfrm xmlns:a="http://schemas.openxmlformats.org/drawingml/2006/main">
          <a:off x="5274473" y="752689"/>
          <a:ext cx="2932297" cy="4697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ES" sz="2400" b="1" dirty="0">
              <a:solidFill>
                <a:srgbClr val="0E4DFE"/>
              </a:solidFill>
            </a:rPr>
            <a:t>Rubro del Ingreso</a:t>
          </a:r>
        </a:p>
      </cdr:txBody>
    </cdr:sp>
  </cdr:relSizeAnchor>
  <cdr:relSizeAnchor xmlns:cdr="http://schemas.openxmlformats.org/drawingml/2006/chartDrawing">
    <cdr:from>
      <cdr:x>0.30824</cdr:x>
      <cdr:y>0.2165</cdr:y>
    </cdr:from>
    <cdr:to>
      <cdr:x>0.36336</cdr:x>
      <cdr:y>0.2795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3534008" y="1484757"/>
          <a:ext cx="631960" cy="4320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MX" sz="1100"/>
        </a:p>
      </cdr:txBody>
    </cdr:sp>
  </cdr:relSizeAnchor>
  <cdr:relSizeAnchor xmlns:cdr="http://schemas.openxmlformats.org/drawingml/2006/chartDrawing">
    <cdr:from>
      <cdr:x>0.27042</cdr:x>
      <cdr:y>0.32571</cdr:y>
    </cdr:from>
    <cdr:to>
      <cdr:x>0.3155</cdr:x>
      <cdr:y>0.36629</cdr:y>
    </cdr:to>
    <cdr:sp macro="" textlink="">
      <cdr:nvSpPr>
        <cdr:cNvPr id="4" name="CuadroTexto 3">
          <a:extLst xmlns:a="http://schemas.openxmlformats.org/drawingml/2006/main">
            <a:ext uri="{FF2B5EF4-FFF2-40B4-BE49-F238E27FC236}">
              <a16:creationId xmlns:a16="http://schemas.microsoft.com/office/drawing/2014/main" id="{3AC4CEAD-3D54-4EA9-A2C7-1CDA50112257}"/>
            </a:ext>
          </a:extLst>
        </cdr:cNvPr>
        <cdr:cNvSpPr txBox="1"/>
      </cdr:nvSpPr>
      <cdr:spPr>
        <a:xfrm xmlns:a="http://schemas.openxmlformats.org/drawingml/2006/main">
          <a:off x="3100377" y="2233746"/>
          <a:ext cx="516849" cy="2782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MX" sz="1800" dirty="0"/>
        </a:p>
      </cdr:txBody>
    </cdr:sp>
  </cdr:relSizeAnchor>
  <cdr:relSizeAnchor xmlns:cdr="http://schemas.openxmlformats.org/drawingml/2006/chartDrawing">
    <cdr:from>
      <cdr:x>0.29081</cdr:x>
      <cdr:y>0.34921</cdr:y>
    </cdr:from>
    <cdr:to>
      <cdr:x>0.33431</cdr:x>
      <cdr:y>0.41638</cdr:y>
    </cdr:to>
    <cdr:sp macro="" textlink="">
      <cdr:nvSpPr>
        <cdr:cNvPr id="6" name="Rectángulo 5"/>
        <cdr:cNvSpPr/>
      </cdr:nvSpPr>
      <cdr:spPr>
        <a:xfrm xmlns:a="http://schemas.openxmlformats.org/drawingml/2006/main">
          <a:off x="3545591" y="2394860"/>
          <a:ext cx="530352" cy="46065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s-MX" sz="1800" dirty="0"/>
            <a:t>33%</a:t>
          </a:r>
        </a:p>
      </cdr:txBody>
    </cdr:sp>
  </cdr:relSizeAnchor>
  <cdr:relSizeAnchor xmlns:cdr="http://schemas.openxmlformats.org/drawingml/2006/chartDrawing">
    <cdr:from>
      <cdr:x>0.13763</cdr:x>
      <cdr:y>0.48942</cdr:y>
    </cdr:from>
    <cdr:to>
      <cdr:x>0.18522</cdr:x>
      <cdr:y>0.572</cdr:y>
    </cdr:to>
    <cdr:sp macro="" textlink="">
      <cdr:nvSpPr>
        <cdr:cNvPr id="7" name="CuadroTexto 1"/>
        <cdr:cNvSpPr txBox="1"/>
      </cdr:nvSpPr>
      <cdr:spPr>
        <a:xfrm xmlns:a="http://schemas.openxmlformats.org/drawingml/2006/main">
          <a:off x="1677932" y="3356455"/>
          <a:ext cx="580217" cy="5663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800" dirty="0"/>
            <a:t>66%</a:t>
          </a:r>
        </a:p>
      </cdr:txBody>
    </cdr:sp>
  </cdr:relSizeAnchor>
  <cdr:relSizeAnchor xmlns:cdr="http://schemas.openxmlformats.org/drawingml/2006/chartDrawing">
    <cdr:from>
      <cdr:x>0.37487</cdr:x>
      <cdr:y>0.6022</cdr:y>
    </cdr:from>
    <cdr:to>
      <cdr:x>0.42246</cdr:x>
      <cdr:y>0.66671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4570467" y="4129857"/>
          <a:ext cx="580217" cy="4424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800" dirty="0"/>
            <a:t>1%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0.56963</cdr:x>
      <cdr:y>0.26457</cdr:y>
    </cdr:from>
    <cdr:to>
      <cdr:x>0.65409</cdr:x>
      <cdr:y>0.31008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6166678" y="1673498"/>
          <a:ext cx="914400" cy="2878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s-MX" sz="1100" dirty="0"/>
        </a:p>
      </cdr:txBody>
    </cdr:sp>
  </cdr:relSizeAnchor>
  <cdr:relSizeAnchor xmlns:cdr="http://schemas.openxmlformats.org/drawingml/2006/chartDrawing">
    <cdr:from>
      <cdr:x>0.38528</cdr:x>
      <cdr:y>0.14864</cdr:y>
    </cdr:from>
    <cdr:to>
      <cdr:x>0.43328</cdr:x>
      <cdr:y>0.2182</cdr:y>
    </cdr:to>
    <cdr:sp macro="" textlink="">
      <cdr:nvSpPr>
        <cdr:cNvPr id="3" name="Rectángulo 2"/>
        <cdr:cNvSpPr/>
      </cdr:nvSpPr>
      <cdr:spPr>
        <a:xfrm xmlns:a="http://schemas.openxmlformats.org/drawingml/2006/main">
          <a:off x="4697275" y="1019353"/>
          <a:ext cx="585216" cy="47704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s-MX" sz="1800" dirty="0"/>
            <a:t>4%</a:t>
          </a:r>
        </a:p>
      </cdr:txBody>
    </cdr:sp>
  </cdr:relSizeAnchor>
  <cdr:relSizeAnchor xmlns:cdr="http://schemas.openxmlformats.org/drawingml/2006/chartDrawing">
    <cdr:from>
      <cdr:x>0.34162</cdr:x>
      <cdr:y>0.13865</cdr:y>
    </cdr:from>
    <cdr:to>
      <cdr:x>0.38962</cdr:x>
      <cdr:y>0.20821</cdr:y>
    </cdr:to>
    <cdr:sp macro="" textlink="">
      <cdr:nvSpPr>
        <cdr:cNvPr id="4" name="Rectángulo 3">
          <a:extLst xmlns:a="http://schemas.openxmlformats.org/drawingml/2006/main">
            <a:ext uri="{FF2B5EF4-FFF2-40B4-BE49-F238E27FC236}">
              <a16:creationId xmlns:a16="http://schemas.microsoft.com/office/drawing/2014/main" id="{CF81B724-1F54-45FE-6A6A-644DDDCB85F5}"/>
            </a:ext>
          </a:extLst>
        </cdr:cNvPr>
        <cdr:cNvSpPr/>
      </cdr:nvSpPr>
      <cdr:spPr>
        <a:xfrm xmlns:a="http://schemas.openxmlformats.org/drawingml/2006/main">
          <a:off x="4164984" y="950862"/>
          <a:ext cx="585216" cy="47704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800" dirty="0"/>
            <a:t>1%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C6EA0-D1F3-45E2-BECC-805DA031861C}" type="datetimeFigureOut">
              <a:rPr lang="es-MX" smtClean="0"/>
              <a:t>20/11/2023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0E31-86D8-475C-BC75-1CF32306A4B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9002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11/20/2023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228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11/20/2023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021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11/20/2023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020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11/20/2023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76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11/20/2023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6499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11/20/2023</a:t>
            </a:fld>
            <a:endParaRPr lang="en-U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5759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11/20/2023</a:t>
            </a:fld>
            <a:endParaRPr lang="en-U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803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11/20/2023</a:t>
            </a:fld>
            <a:endParaRPr lang="en-U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156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11/20/2023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1842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11/20/2023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817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1000">
              <a:srgbClr val="FC942C"/>
            </a:gs>
            <a:gs pos="65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11/20/2023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367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uadroTexto 7">
            <a:extLst>
              <a:ext uri="{FF2B5EF4-FFF2-40B4-BE49-F238E27FC236}">
                <a16:creationId xmlns:a16="http://schemas.microsoft.com/office/drawing/2014/main" id="{89F98628-23B7-4854-8925-F02B6D5DBA2C}"/>
              </a:ext>
            </a:extLst>
          </p:cNvPr>
          <p:cNvSpPr txBox="1"/>
          <p:nvPr/>
        </p:nvSpPr>
        <p:spPr>
          <a:xfrm>
            <a:off x="258497" y="440559"/>
            <a:ext cx="495721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48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INICIO DE </a:t>
            </a:r>
          </a:p>
          <a:p>
            <a:pPr algn="ctr"/>
            <a:r>
              <a:rPr lang="es-MX" sz="48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ACTIVIDADES</a:t>
            </a:r>
          </a:p>
          <a:p>
            <a:endParaRPr lang="es-MX" sz="54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CuadroTexto 5">
            <a:extLst>
              <a:ext uri="{FF2B5EF4-FFF2-40B4-BE49-F238E27FC236}">
                <a16:creationId xmlns:a16="http://schemas.microsoft.com/office/drawing/2014/main" id="{08E56182-82F8-406A-A6D9-16AE04C6BB3C}"/>
              </a:ext>
            </a:extLst>
          </p:cNvPr>
          <p:cNvSpPr txBox="1"/>
          <p:nvPr/>
        </p:nvSpPr>
        <p:spPr>
          <a:xfrm>
            <a:off x="6209173" y="4325724"/>
            <a:ext cx="609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4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JUNIO 2023</a:t>
            </a:r>
          </a:p>
        </p:txBody>
      </p:sp>
    </p:spTree>
    <p:extLst>
      <p:ext uri="{BB962C8B-B14F-4D97-AF65-F5344CB8AC3E}">
        <p14:creationId xmlns:p14="http://schemas.microsoft.com/office/powerpoint/2010/main" val="960154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6928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0" y="0"/>
            <a:ext cx="6522720" cy="672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138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639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16752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752" y="0"/>
            <a:ext cx="61752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759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08192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192" y="0"/>
            <a:ext cx="60838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42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382513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513" y="0"/>
            <a:ext cx="5809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08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26475" y="2446739"/>
            <a:ext cx="117009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DE CAMBIO DE TRANSFORMADORES </a:t>
            </a:r>
          </a:p>
          <a:p>
            <a:pPr algn="ctr"/>
            <a:r>
              <a:rPr lang="es-MX" sz="48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ALBERCAS</a:t>
            </a:r>
          </a:p>
        </p:txBody>
      </p:sp>
    </p:spTree>
    <p:extLst>
      <p:ext uri="{BB962C8B-B14F-4D97-AF65-F5344CB8AC3E}">
        <p14:creationId xmlns:p14="http://schemas.microsoft.com/office/powerpoint/2010/main" val="3181673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63056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056" y="0"/>
            <a:ext cx="6028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525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5216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0"/>
            <a:ext cx="6339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78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7024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024" y="0"/>
            <a:ext cx="62849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87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99632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632" y="0"/>
            <a:ext cx="59923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91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91067" y="2574755"/>
            <a:ext cx="117009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ARREGLO DE FUGAS DE AGUA</a:t>
            </a:r>
          </a:p>
          <a:p>
            <a:pPr algn="ctr"/>
            <a:r>
              <a:rPr lang="es-MX" sz="48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EN EL CONDOMINIO</a:t>
            </a:r>
          </a:p>
        </p:txBody>
      </p:sp>
    </p:spTree>
    <p:extLst>
      <p:ext uri="{BB962C8B-B14F-4D97-AF65-F5344CB8AC3E}">
        <p14:creationId xmlns:p14="http://schemas.microsoft.com/office/powerpoint/2010/main" val="1629323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36208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208" y="0"/>
            <a:ext cx="59557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38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2648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0"/>
            <a:ext cx="6065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506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612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44763" y="2593043"/>
            <a:ext cx="117009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REPARACION BOMBA DEL TANQUE ELEVADO</a:t>
            </a:r>
          </a:p>
        </p:txBody>
      </p:sp>
    </p:spTree>
    <p:extLst>
      <p:ext uri="{BB962C8B-B14F-4D97-AF65-F5344CB8AC3E}">
        <p14:creationId xmlns:p14="http://schemas.microsoft.com/office/powerpoint/2010/main" val="4610005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33872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872" y="0"/>
            <a:ext cx="63581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00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54496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0" y="0"/>
            <a:ext cx="5882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33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71616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616" y="0"/>
            <a:ext cx="6120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72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787858" y="2384279"/>
            <a:ext cx="89746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DE LIMPIEZA EN REJILLAS PLUVIALES</a:t>
            </a:r>
          </a:p>
        </p:txBody>
      </p:sp>
    </p:spTree>
    <p:extLst>
      <p:ext uri="{BB962C8B-B14F-4D97-AF65-F5344CB8AC3E}">
        <p14:creationId xmlns:p14="http://schemas.microsoft.com/office/powerpoint/2010/main" val="15999056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68112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112" y="0"/>
            <a:ext cx="67238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264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98464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64" y="0"/>
            <a:ext cx="6193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16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01968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968" y="0"/>
            <a:ext cx="5590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142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64224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224" y="0"/>
            <a:ext cx="58277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4816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952450" y="2640311"/>
            <a:ext cx="89746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VARIOS DE JARDINERÍA</a:t>
            </a:r>
          </a:p>
        </p:txBody>
      </p:sp>
    </p:spTree>
    <p:extLst>
      <p:ext uri="{BB962C8B-B14F-4D97-AF65-F5344CB8AC3E}">
        <p14:creationId xmlns:p14="http://schemas.microsoft.com/office/powerpoint/2010/main" val="2023136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08192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192" y="0"/>
            <a:ext cx="60838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477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54496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96" y="0"/>
            <a:ext cx="5937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8381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9702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754783" y="1913288"/>
            <a:ext cx="89746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TOMA DE MUESTRAS</a:t>
            </a:r>
          </a:p>
          <a:p>
            <a:pPr algn="ctr"/>
            <a:r>
              <a:rPr lang="es-MX" sz="48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DEL AGUA DE ALBERCAS </a:t>
            </a:r>
          </a:p>
          <a:p>
            <a:pPr algn="ctr"/>
            <a:r>
              <a:rPr lang="es-MX" sz="48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PARA SU ANALISIS</a:t>
            </a:r>
          </a:p>
          <a:p>
            <a:pPr algn="ctr"/>
            <a:r>
              <a:rPr lang="es-MX" sz="48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MENSUAL</a:t>
            </a:r>
          </a:p>
        </p:txBody>
      </p:sp>
    </p:spTree>
    <p:extLst>
      <p:ext uri="{BB962C8B-B14F-4D97-AF65-F5344CB8AC3E}">
        <p14:creationId xmlns:p14="http://schemas.microsoft.com/office/powerpoint/2010/main" val="35956558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99632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632" y="0"/>
            <a:ext cx="59923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053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136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71616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616" y="-45720"/>
            <a:ext cx="6120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328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738830" y="2587392"/>
            <a:ext cx="89746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REPARACION POSTES DE LUMINARIAS CONDOMINIO</a:t>
            </a:r>
          </a:p>
        </p:txBody>
      </p:sp>
    </p:spTree>
    <p:extLst>
      <p:ext uri="{BB962C8B-B14F-4D97-AF65-F5344CB8AC3E}">
        <p14:creationId xmlns:p14="http://schemas.microsoft.com/office/powerpoint/2010/main" val="938643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65392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392" y="0"/>
            <a:ext cx="56266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00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63056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056" y="0"/>
            <a:ext cx="6028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3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82512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512" y="0"/>
            <a:ext cx="5809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2844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08192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192" y="0"/>
            <a:ext cx="6083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224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5D7921C-4F18-3432-1200-5B4C8E1AC65F}"/>
              </a:ext>
            </a:extLst>
          </p:cNvPr>
          <p:cNvSpPr txBox="1"/>
          <p:nvPr/>
        </p:nvSpPr>
        <p:spPr>
          <a:xfrm>
            <a:off x="1738376" y="1699487"/>
            <a:ext cx="8788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s-MX" sz="48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DANDO CUMPLIMIENTO A LA NOM- 30 </a:t>
            </a:r>
          </a:p>
          <a:p>
            <a:pPr algn="ctr"/>
            <a:r>
              <a:rPr lang="es-MX" sz="48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Equipo de Seguridad</a:t>
            </a:r>
          </a:p>
        </p:txBody>
      </p:sp>
    </p:spTree>
    <p:extLst>
      <p:ext uri="{BB962C8B-B14F-4D97-AF65-F5344CB8AC3E}">
        <p14:creationId xmlns:p14="http://schemas.microsoft.com/office/powerpoint/2010/main" val="24769416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61888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888" y="0"/>
            <a:ext cx="62301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673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2648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0"/>
            <a:ext cx="6065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612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0936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0" y="0"/>
            <a:ext cx="5882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0341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71616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616" y="0"/>
            <a:ext cx="6120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350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82512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512" y="0"/>
            <a:ext cx="58094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179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8"/>
            <a:ext cx="12192000" cy="685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57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91072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072" y="0"/>
            <a:ext cx="5900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97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793240" y="1542288"/>
            <a:ext cx="8788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s-MX" sz="48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DE MANTENIMIENTO PLANTA TRATADORA</a:t>
            </a:r>
          </a:p>
        </p:txBody>
      </p:sp>
    </p:spTree>
    <p:extLst>
      <p:ext uri="{BB962C8B-B14F-4D97-AF65-F5344CB8AC3E}">
        <p14:creationId xmlns:p14="http://schemas.microsoft.com/office/powerpoint/2010/main" val="19382831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9846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64" y="0"/>
            <a:ext cx="6193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2019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71616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616" y="0"/>
            <a:ext cx="6120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4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72784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784" y="0"/>
            <a:ext cx="59009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4150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5DECA50-D650-4750-B0FB-6436E0BF6063}"/>
              </a:ext>
            </a:extLst>
          </p:cNvPr>
          <p:cNvSpPr txBox="1"/>
          <p:nvPr/>
        </p:nvSpPr>
        <p:spPr>
          <a:xfrm>
            <a:off x="3066966" y="296577"/>
            <a:ext cx="60580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rgbClr val="6165FF"/>
                </a:solidFill>
                <a:latin typeface="Arial Black" panose="020B0A04020102020204" pitchFamily="34" charset="0"/>
              </a:rPr>
              <a:t>INGRESOS JUNIO 2023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CB4C1B2F-64C0-4E12-A83C-C54C839950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2837957"/>
              </p:ext>
            </p:extLst>
          </p:nvPr>
        </p:nvGraphicFramePr>
        <p:xfrm>
          <a:off x="728134" y="1413206"/>
          <a:ext cx="10677056" cy="4825051"/>
        </p:xfrm>
        <a:graphic>
          <a:graphicData uri="http://schemas.openxmlformats.org/drawingml/2006/table">
            <a:tbl>
              <a:tblPr firstRow="1" firstCol="1" bandRow="1"/>
              <a:tblGrid>
                <a:gridCol w="8860004">
                  <a:extLst>
                    <a:ext uri="{9D8B030D-6E8A-4147-A177-3AD203B41FA5}">
                      <a16:colId xmlns:a16="http://schemas.microsoft.com/office/drawing/2014/main" val="707960510"/>
                    </a:ext>
                  </a:extLst>
                </a:gridCol>
                <a:gridCol w="1817052">
                  <a:extLst>
                    <a:ext uri="{9D8B030D-6E8A-4147-A177-3AD203B41FA5}">
                      <a16:colId xmlns:a16="http://schemas.microsoft.com/office/drawing/2014/main" val="816238015"/>
                    </a:ext>
                  </a:extLst>
                </a:gridCol>
              </a:tblGrid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solidFill>
                            <a:srgbClr val="6165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DE CONDÓMINOS</a:t>
                      </a:r>
                      <a:endParaRPr lang="es-MX" sz="2700" b="1" dirty="0">
                        <a:solidFill>
                          <a:srgbClr val="6165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6165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5591014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solidFill>
                            <a:srgbClr val="6165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EXTRAORDINARIAS</a:t>
                      </a:r>
                      <a:endParaRPr lang="es-MX" sz="2700" b="1" dirty="0">
                        <a:solidFill>
                          <a:srgbClr val="6165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6165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8800158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EXTRAORDINARIAS 2012</a:t>
                      </a:r>
                      <a:endParaRPr lang="es-MX" sz="27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4602404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EXTRAORDINARIAS SISMO 19-09-17</a:t>
                      </a:r>
                      <a:endParaRPr lang="es-MX" sz="27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2048878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solidFill>
                            <a:srgbClr val="6165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SERVICIO AREAS PRIVADAS</a:t>
                      </a:r>
                      <a:endParaRPr lang="es-MX" sz="2700" b="1" dirty="0">
                        <a:solidFill>
                          <a:srgbClr val="6165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6165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5252886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6165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ADICIONALES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6165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8634627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ADICIONALES DIVERSAS</a:t>
                      </a:r>
                      <a:endParaRPr lang="es-MX" sz="27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5176233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SEGURO AREAS COMUNES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175398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6165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MANTENIMIENTO ADICIONAL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6165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8705991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6165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OTROS INGRESOS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6165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391342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DESCUENTOS POR PRONTO PAGO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- 2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2087359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0351CFCD-64AC-44AD-B174-145419877EDC}"/>
              </a:ext>
            </a:extLst>
          </p:cNvPr>
          <p:cNvSpPr txBox="1"/>
          <p:nvPr/>
        </p:nvSpPr>
        <p:spPr>
          <a:xfrm>
            <a:off x="786811" y="6460177"/>
            <a:ext cx="111729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/>
              <a:t>*EN LOS RUBROS COLOR NEGRO EXISTE APORTACION PERO NO SE ANEXO PARA LA REPRESENTACION GRAFICA, PARA ACLARACIONES VEASE EL REPORTE DEL BALANCE DE ACTIVIDADES.</a:t>
            </a:r>
            <a:endParaRPr lang="es-ES" sz="1100" dirty="0"/>
          </a:p>
        </p:txBody>
      </p:sp>
    </p:spTree>
    <p:extLst>
      <p:ext uri="{BB962C8B-B14F-4D97-AF65-F5344CB8AC3E}">
        <p14:creationId xmlns:p14="http://schemas.microsoft.com/office/powerpoint/2010/main" val="6168769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93239BFB-0DE0-4EFF-9B02-0206DFCE5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7591776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4303CD1-D8E1-481E-9953-45A83E8D5C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9489171"/>
              </p:ext>
            </p:extLst>
          </p:nvPr>
        </p:nvGraphicFramePr>
        <p:xfrm>
          <a:off x="7621534" y="1393371"/>
          <a:ext cx="4570466" cy="5058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514683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6F65A364-8D0A-4791-8BE7-FC88BF1839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7537908"/>
              </p:ext>
            </p:extLst>
          </p:nvPr>
        </p:nvGraphicFramePr>
        <p:xfrm>
          <a:off x="524933" y="1200329"/>
          <a:ext cx="11059499" cy="4979014"/>
        </p:xfrm>
        <a:graphic>
          <a:graphicData uri="http://schemas.openxmlformats.org/drawingml/2006/table">
            <a:tbl>
              <a:tblPr firstRow="1" firstCol="1" bandRow="1"/>
              <a:tblGrid>
                <a:gridCol w="8511930">
                  <a:extLst>
                    <a:ext uri="{9D8B030D-6E8A-4147-A177-3AD203B41FA5}">
                      <a16:colId xmlns:a16="http://schemas.microsoft.com/office/drawing/2014/main" val="1505191764"/>
                    </a:ext>
                  </a:extLst>
                </a:gridCol>
                <a:gridCol w="2547569">
                  <a:extLst>
                    <a:ext uri="{9D8B030D-6E8A-4147-A177-3AD203B41FA5}">
                      <a16:colId xmlns:a16="http://schemas.microsoft.com/office/drawing/2014/main" val="2123519589"/>
                    </a:ext>
                  </a:extLst>
                </a:gridCol>
              </a:tblGrid>
              <a:tr h="4301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E4DF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ADMINISTRACIÓN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B7F03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1541210"/>
                  </a:ext>
                </a:extLst>
              </a:tr>
              <a:tr h="3733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E4DF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JARDINERÍA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B7F03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7219995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E4DF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VIGILANCIA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B7F03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8373079"/>
                  </a:ext>
                </a:extLst>
              </a:tr>
              <a:tr h="4424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E4DF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MANTENIMIENTO DE ALBERCAS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B7F03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2096291"/>
                  </a:ext>
                </a:extLst>
              </a:tr>
              <a:tr h="4286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E4DF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GENERALES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B7F03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0587440"/>
                  </a:ext>
                </a:extLst>
              </a:tr>
              <a:tr h="4286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E4DF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AREA COMUN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B7F03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530157"/>
                  </a:ext>
                </a:extLst>
              </a:tr>
              <a:tr h="4009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E4DF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SEGURO DE AREAS COMUNES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B7F03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5900752"/>
                  </a:ext>
                </a:extLst>
              </a:tr>
              <a:tr h="4009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E4DF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SEGURO DE CASAS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B7F03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2723577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E4DF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OTROS GASTOS EXTRAORDINARIOS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B7F03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8626147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MX" sz="2000" b="1" kern="1200" dirty="0">
                        <a:solidFill>
                          <a:srgbClr val="0E4DFE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MX" sz="2000" b="1" kern="1200" dirty="0">
                        <a:solidFill>
                          <a:srgbClr val="FB7F03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6798209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E4DF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SISMO 19-09-2017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B7F03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249564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E4DF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</a:t>
                      </a:r>
                      <a:r>
                        <a:rPr lang="es-MX" sz="2000" b="1" kern="1200" baseline="0" dirty="0">
                          <a:solidFill>
                            <a:srgbClr val="0E4DF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COVID-19</a:t>
                      </a:r>
                      <a:endParaRPr lang="es-MX" sz="2000" b="1" kern="1200" dirty="0">
                        <a:solidFill>
                          <a:srgbClr val="0E4DFE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B7F03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1499428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041FF39F-B5B6-420E-BC35-EA181382223A}"/>
              </a:ext>
            </a:extLst>
          </p:cNvPr>
          <p:cNvSpPr txBox="1"/>
          <p:nvPr/>
        </p:nvSpPr>
        <p:spPr>
          <a:xfrm>
            <a:off x="3315662" y="249670"/>
            <a:ext cx="5478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E4DFE"/>
                </a:solidFill>
                <a:latin typeface="Arial Black" panose="020B0A04020102020204" pitchFamily="34" charset="0"/>
              </a:rPr>
              <a:t>GASTOS JUNIO 2023</a:t>
            </a:r>
          </a:p>
        </p:txBody>
      </p:sp>
    </p:spTree>
    <p:extLst>
      <p:ext uri="{BB962C8B-B14F-4D97-AF65-F5344CB8AC3E}">
        <p14:creationId xmlns:p14="http://schemas.microsoft.com/office/powerpoint/2010/main" val="35515476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CF72F3AF-B916-4026-9480-C6014F9F03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2539350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901749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99BB9020-EB0C-460D-9CAC-922520F820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7095655"/>
              </p:ext>
            </p:extLst>
          </p:nvPr>
        </p:nvGraphicFramePr>
        <p:xfrm>
          <a:off x="206886" y="1595676"/>
          <a:ext cx="6356581" cy="4236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42130297-736C-413D-871C-A05CBBCE5622}"/>
              </a:ext>
            </a:extLst>
          </p:cNvPr>
          <p:cNvSpPr txBox="1"/>
          <p:nvPr/>
        </p:nvSpPr>
        <p:spPr>
          <a:xfrm>
            <a:off x="3131300" y="141268"/>
            <a:ext cx="638187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400" dirty="0">
                <a:solidFill>
                  <a:srgbClr val="0E4DFE"/>
                </a:solidFill>
                <a:latin typeface="Arial Black" panose="020B0A04020102020204" pitchFamily="34" charset="0"/>
              </a:rPr>
              <a:t>BALANCE GENERAL</a:t>
            </a:r>
          </a:p>
          <a:p>
            <a:pPr algn="ctr"/>
            <a:r>
              <a:rPr lang="es-ES" sz="1600" b="1" dirty="0">
                <a:solidFill>
                  <a:srgbClr val="0E4DFE"/>
                </a:solidFill>
              </a:rPr>
              <a:t>JUNIO DEL 2023</a:t>
            </a:r>
          </a:p>
          <a:p>
            <a:pPr algn="ctr"/>
            <a:r>
              <a:rPr lang="es-ES" sz="1600" b="1" dirty="0">
                <a:solidFill>
                  <a:srgbClr val="0E4DFE"/>
                </a:solidFill>
              </a:rPr>
              <a:t>EN PORCENTAJES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ACBFC36C-B4A8-4723-B4CE-9BADCA17E3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816899"/>
              </p:ext>
            </p:extLst>
          </p:nvPr>
        </p:nvGraphicFramePr>
        <p:xfrm>
          <a:off x="7357804" y="1595676"/>
          <a:ext cx="4310743" cy="4236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56230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5664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664" y="0"/>
            <a:ext cx="5736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60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80176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176" y="0"/>
            <a:ext cx="62118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208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989C65A-EF36-D1CF-5DCB-9A8AB4C052CF}"/>
              </a:ext>
            </a:extLst>
          </p:cNvPr>
          <p:cNvSpPr txBox="1"/>
          <p:nvPr/>
        </p:nvSpPr>
        <p:spPr>
          <a:xfrm>
            <a:off x="491067" y="2596934"/>
            <a:ext cx="117009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MANTENIMIENTO</a:t>
            </a:r>
          </a:p>
          <a:p>
            <a:pPr algn="ctr"/>
            <a:r>
              <a:rPr lang="es-MX" sz="48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ALBERCAS </a:t>
            </a:r>
          </a:p>
        </p:txBody>
      </p:sp>
    </p:spTree>
    <p:extLst>
      <p:ext uri="{BB962C8B-B14F-4D97-AF65-F5344CB8AC3E}">
        <p14:creationId xmlns:p14="http://schemas.microsoft.com/office/powerpoint/2010/main" val="2634829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0936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0" y="0"/>
            <a:ext cx="5882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2205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47867</TotalTime>
  <Words>252</Words>
  <Application>Microsoft Office PowerPoint</Application>
  <PresentationFormat>Panorámica</PresentationFormat>
  <Paragraphs>94</Paragraphs>
  <Slides>58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58</vt:i4>
      </vt:variant>
    </vt:vector>
  </HeadingPairs>
  <TitlesOfParts>
    <vt:vector size="63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Acer</dc:creator>
  <cp:lastModifiedBy>Usuario</cp:lastModifiedBy>
  <cp:revision>431</cp:revision>
  <dcterms:created xsi:type="dcterms:W3CDTF">2019-04-30T23:24:35Z</dcterms:created>
  <dcterms:modified xsi:type="dcterms:W3CDTF">2023-11-20T16:53:42Z</dcterms:modified>
</cp:coreProperties>
</file>